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5BE1C-9776-4B31-9158-90445489D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596D1-85C8-4E52-8722-BD4F9EBB6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006B87-E4D0-4994-A611-C471818D6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40E0B4-7437-4EF7-9E5B-61AC9BCA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24B28F-FC7F-42C1-B308-39B4323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84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2CDA4-3D60-45A8-980A-4C158CA4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693148-7D83-4B54-BE62-0B4410F81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C8BE0C-7D98-4D22-9F22-F5C95105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262A61-A7EE-46A2-823B-AEC7E8B1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0B4685-5476-4F37-8DA3-63914FBA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76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F84A5A2-6EF9-4A70-AF84-8CDBFEA60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0F0F430-BB16-4328-B7F4-F55BD869E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386771-0C88-4AE1-A53C-F41CAE1B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6826DB-9D6E-4B92-846E-139AC6B4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147066-B535-4254-84F4-5670E61F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4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28765-B08C-45C7-B2AA-12DC25C0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0758DD-F1E9-4164-B716-7E15F694B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E67378-D292-42AA-91CC-77B0F327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C1DB22-16DE-47C9-A41B-02604698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87E6DD-E7B6-4DE1-9652-9C91BED1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7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4B62A-A5DD-4BD6-8125-20576FB5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9C9E0A-922F-443B-A2AD-548431111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E883F7-DADB-424A-AE7A-BC29935D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913051-8B6C-4082-99C5-18633F98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1A7DC9-CD35-47C4-979A-1636F759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00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CE55C-AE28-4335-95DF-5FAD99D7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402B47-7299-4F52-9239-73447A720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537A85-D876-4B77-B2B1-7D036A6F9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2A1927-E494-43DE-873B-C52357240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9D6328-6BCE-4C1A-9E4E-495CA6EE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0CA86A-04ED-4141-B51B-909247E7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32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26A89-BEB1-48A1-9335-5A52684A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5E24AB-4392-463D-B7BF-B8BC306F8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8AA745-1149-40D0-AE5F-BF265FE61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6AD4FCD-C397-4FC3-B2F9-5CE256FF4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C9210CA-022D-4AD6-927D-38614E3F2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A5328E1-A024-4E0D-B4EB-A9EF2307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FAA9B9A-FEE3-4B86-8FAB-B9396C1D4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0DD60F5-A81C-41CB-8904-63468350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2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8DA5E-A169-4E42-B588-6122B6A0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1FB5C0-75E4-447D-B7D1-3E9FDAA5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36368C-D619-4533-8D9A-70F8DDC9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45789B-6081-42AC-8A91-74BA8533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40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14B76E0-68C0-4586-94D9-348B5CD5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DF3FC8B-40F5-400C-AD78-FB616DDB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BC31E2-7C68-45AC-B03F-C1F91D7D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86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F2828-58CA-4D67-8E0E-B6CD2F475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87D251-1B32-4D7C-BEDC-12B6E89C2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9A63FB-A0AD-4711-B1E9-24F06BF4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BD60B2-54E6-45CC-869C-B5C6DF58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180B60-6D75-4927-9A2E-6D91C94E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B1F186-DC8B-4541-825C-3D83CB9D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85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7CE63-F0CA-42E1-9961-C304BC3D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655A21C-C9CB-43CE-8A12-2FF4457B1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116955-5281-4F06-8EB2-26C206AA4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BADAD7-C755-474E-B022-840D16C3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F4E70A-EF65-4D31-A3BC-895C5F38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7200EA-0336-4216-B2F4-F997270DE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04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C8EDA39-42B9-4A3B-9C4E-90B60DA4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990AEA-F9E7-436A-8D9F-EA7CFF5BD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140F23-18F5-4AA7-9409-840EABF3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B5342-F006-423D-85CD-A302A17CA15D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855903-4504-4593-83F6-D9A5F6A9C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989224-FD87-46E6-A4A2-C9F3F7151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35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07328201-6603-4390-9B3C-BBEAA90B8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sz="2200">
                <a:solidFill>
                  <a:srgbClr val="FFFFFF"/>
                </a:solidFill>
              </a:rPr>
              <a:t>Een kleine verdieping achter het groen op de gevel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E16EA6-A754-4519-9CAD-8540D51E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Groene gevels</a:t>
            </a:r>
          </a:p>
        </p:txBody>
      </p:sp>
    </p:spTree>
    <p:extLst>
      <p:ext uri="{BB962C8B-B14F-4D97-AF65-F5344CB8AC3E}">
        <p14:creationId xmlns:p14="http://schemas.microsoft.com/office/powerpoint/2010/main" val="317039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AA2831E-48B7-4C1D-A4A0-256895C79402}"/>
              </a:ext>
            </a:extLst>
          </p:cNvPr>
          <p:cNvSpPr/>
          <p:nvPr/>
        </p:nvSpPr>
        <p:spPr>
          <a:xfrm>
            <a:off x="4501662" y="323556"/>
            <a:ext cx="2897944" cy="116761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Grondgebonden</a:t>
            </a:r>
            <a:r>
              <a:rPr lang="nl-NL" dirty="0"/>
              <a:t> </a:t>
            </a:r>
          </a:p>
        </p:txBody>
      </p:sp>
      <p:sp>
        <p:nvSpPr>
          <p:cNvPr id="5" name="Pijl: gebogen 4">
            <a:extLst>
              <a:ext uri="{FF2B5EF4-FFF2-40B4-BE49-F238E27FC236}">
                <a16:creationId xmlns:a16="http://schemas.microsoft.com/office/drawing/2014/main" id="{BC4144AB-AB6D-412C-9E33-6891DF2BAAE1}"/>
              </a:ext>
            </a:extLst>
          </p:cNvPr>
          <p:cNvSpPr/>
          <p:nvPr/>
        </p:nvSpPr>
        <p:spPr>
          <a:xfrm rot="5400000">
            <a:off x="8457392" y="-109829"/>
            <a:ext cx="834947" cy="2367066"/>
          </a:xfrm>
          <a:prstGeom prst="bentArrow">
            <a:avLst>
              <a:gd name="adj1" fmla="val 14634"/>
              <a:gd name="adj2" fmla="val 20832"/>
              <a:gd name="adj3" fmla="val 25000"/>
              <a:gd name="adj4" fmla="val 4375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97F4800-8608-46A6-A7C7-E3342FB3A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42869" y="656230"/>
            <a:ext cx="2367067" cy="853514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C07F3559-5511-455C-A29F-CFB7C3B0390D}"/>
              </a:ext>
            </a:extLst>
          </p:cNvPr>
          <p:cNvSpPr/>
          <p:nvPr/>
        </p:nvSpPr>
        <p:spPr>
          <a:xfrm>
            <a:off x="8271803" y="1634008"/>
            <a:ext cx="3193366" cy="13037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Living Wall </a:t>
            </a:r>
            <a:r>
              <a:rPr lang="nl-NL" sz="2400" dirty="0" err="1"/>
              <a:t>Systeems</a:t>
            </a:r>
            <a:endParaRPr lang="nl-NL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87B7B06C-5315-4F9C-BA37-403E557B8216}"/>
              </a:ext>
            </a:extLst>
          </p:cNvPr>
          <p:cNvSpPr/>
          <p:nvPr/>
        </p:nvSpPr>
        <p:spPr>
          <a:xfrm>
            <a:off x="405618" y="1634008"/>
            <a:ext cx="3193366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Groene Gevels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F4CB331-3354-495F-B89F-BCEDDA642AE5}"/>
              </a:ext>
            </a:extLst>
          </p:cNvPr>
          <p:cNvSpPr txBox="1"/>
          <p:nvPr/>
        </p:nvSpPr>
        <p:spPr>
          <a:xfrm>
            <a:off x="8874865" y="873649"/>
            <a:ext cx="136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Nee</a:t>
            </a:r>
            <a:endParaRPr lang="nl-NL" b="1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5B70349-5F90-41CC-8C00-23385042A38A}"/>
              </a:ext>
            </a:extLst>
          </p:cNvPr>
          <p:cNvSpPr txBox="1"/>
          <p:nvPr/>
        </p:nvSpPr>
        <p:spPr>
          <a:xfrm>
            <a:off x="2689274" y="866614"/>
            <a:ext cx="136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Ja</a:t>
            </a:r>
            <a:endParaRPr lang="nl-NL" b="1" dirty="0"/>
          </a:p>
        </p:txBody>
      </p:sp>
      <p:sp>
        <p:nvSpPr>
          <p:cNvPr id="14" name="Pijl: omhoog 13">
            <a:extLst>
              <a:ext uri="{FF2B5EF4-FFF2-40B4-BE49-F238E27FC236}">
                <a16:creationId xmlns:a16="http://schemas.microsoft.com/office/drawing/2014/main" id="{390AF0D9-7560-49C1-8348-A8AC63793A4E}"/>
              </a:ext>
            </a:extLst>
          </p:cNvPr>
          <p:cNvSpPr/>
          <p:nvPr/>
        </p:nvSpPr>
        <p:spPr>
          <a:xfrm rot="11542311">
            <a:off x="983834" y="3136900"/>
            <a:ext cx="463932" cy="1533378"/>
          </a:xfrm>
          <a:prstGeom prst="upArrow">
            <a:avLst>
              <a:gd name="adj1" fmla="val 237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93BAF57-D782-4551-BD22-A301135DC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17411" y="3161181"/>
            <a:ext cx="508991" cy="1518036"/>
          </a:xfrm>
          <a:prstGeom prst="rect">
            <a:avLst/>
          </a:prstGeom>
        </p:spPr>
      </p:pic>
      <p:sp>
        <p:nvSpPr>
          <p:cNvPr id="16" name="Ovaal 15">
            <a:extLst>
              <a:ext uri="{FF2B5EF4-FFF2-40B4-BE49-F238E27FC236}">
                <a16:creationId xmlns:a16="http://schemas.microsoft.com/office/drawing/2014/main" id="{3F2B03CF-F634-4298-AE06-9229A654D22D}"/>
              </a:ext>
            </a:extLst>
          </p:cNvPr>
          <p:cNvSpPr/>
          <p:nvPr/>
        </p:nvSpPr>
        <p:spPr>
          <a:xfrm>
            <a:off x="157516" y="4868390"/>
            <a:ext cx="1844785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Zonder klimhulp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0A4B1A2A-267F-4EEF-B974-86A25049D1B1}"/>
              </a:ext>
            </a:extLst>
          </p:cNvPr>
          <p:cNvSpPr/>
          <p:nvPr/>
        </p:nvSpPr>
        <p:spPr>
          <a:xfrm>
            <a:off x="2104009" y="4868390"/>
            <a:ext cx="1844785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Met klimhulp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4AEA6B02-4420-4063-A915-219386E76FFB}"/>
              </a:ext>
            </a:extLst>
          </p:cNvPr>
          <p:cNvSpPr/>
          <p:nvPr/>
        </p:nvSpPr>
        <p:spPr>
          <a:xfrm>
            <a:off x="8141271" y="3468302"/>
            <a:ext cx="3860816" cy="18492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Organisch substraat </a:t>
            </a:r>
            <a:r>
              <a:rPr lang="nl-NL" sz="2000" b="1" i="1" dirty="0"/>
              <a:t>voedend</a:t>
            </a:r>
            <a:r>
              <a:rPr lang="nl-NL" sz="2000" dirty="0"/>
              <a:t> </a:t>
            </a:r>
          </a:p>
          <a:p>
            <a:pPr algn="ctr"/>
            <a:r>
              <a:rPr lang="nl-NL" sz="2000" dirty="0"/>
              <a:t>(veenmos, potgrond </a:t>
            </a:r>
            <a:r>
              <a:rPr lang="nl-NL" sz="2000" dirty="0" err="1"/>
              <a:t>enz</a:t>
            </a:r>
            <a:r>
              <a:rPr lang="nl-NL" sz="2000" dirty="0"/>
              <a:t>)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20F2E156-FA18-4AA1-A606-F6DBB989E276}"/>
              </a:ext>
            </a:extLst>
          </p:cNvPr>
          <p:cNvSpPr/>
          <p:nvPr/>
        </p:nvSpPr>
        <p:spPr>
          <a:xfrm>
            <a:off x="4209936" y="3468302"/>
            <a:ext cx="3860816" cy="18492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Inerte substraat </a:t>
            </a:r>
          </a:p>
          <a:p>
            <a:pPr algn="ctr"/>
            <a:r>
              <a:rPr lang="nl-NL" sz="2000" b="1" i="1" dirty="0"/>
              <a:t>niet voedend </a:t>
            </a:r>
            <a:r>
              <a:rPr lang="nl-NL" sz="2000" dirty="0"/>
              <a:t> (hydrocultuur: steenwol, lavakorrel textiel </a:t>
            </a:r>
            <a:r>
              <a:rPr lang="nl-NL" sz="2000" dirty="0" err="1"/>
              <a:t>enz</a:t>
            </a:r>
            <a:r>
              <a:rPr lang="nl-NL" sz="2000" dirty="0"/>
              <a:t>)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81DF8557-25AB-4DB9-B7FD-9A79025BFCCD}"/>
              </a:ext>
            </a:extLst>
          </p:cNvPr>
          <p:cNvSpPr/>
          <p:nvPr/>
        </p:nvSpPr>
        <p:spPr>
          <a:xfrm>
            <a:off x="4887199" y="5697140"/>
            <a:ext cx="1125415" cy="11130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DIK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8B74EA59-3618-4EE5-AB9E-BF865FB889D9}"/>
              </a:ext>
            </a:extLst>
          </p:cNvPr>
          <p:cNvSpPr/>
          <p:nvPr/>
        </p:nvSpPr>
        <p:spPr>
          <a:xfrm>
            <a:off x="8743071" y="5679941"/>
            <a:ext cx="1125415" cy="11130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DIK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CD94E614-09F1-45BE-8E2A-D6B4AE26076B}"/>
              </a:ext>
            </a:extLst>
          </p:cNvPr>
          <p:cNvSpPr/>
          <p:nvPr/>
        </p:nvSpPr>
        <p:spPr>
          <a:xfrm>
            <a:off x="6483882" y="5699635"/>
            <a:ext cx="1125415" cy="5565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dun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D457DC12-C183-4744-982D-A68784872B90}"/>
              </a:ext>
            </a:extLst>
          </p:cNvPr>
          <p:cNvSpPr/>
          <p:nvPr/>
        </p:nvSpPr>
        <p:spPr>
          <a:xfrm>
            <a:off x="10339754" y="5798555"/>
            <a:ext cx="1125415" cy="5565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dun</a:t>
            </a:r>
          </a:p>
        </p:txBody>
      </p:sp>
      <p:sp>
        <p:nvSpPr>
          <p:cNvPr id="27" name="Pijl: gebogen 26">
            <a:extLst>
              <a:ext uri="{FF2B5EF4-FFF2-40B4-BE49-F238E27FC236}">
                <a16:creationId xmlns:a16="http://schemas.microsoft.com/office/drawing/2014/main" id="{9DC4A056-4330-4775-9617-864C8CF14195}"/>
              </a:ext>
            </a:extLst>
          </p:cNvPr>
          <p:cNvSpPr/>
          <p:nvPr/>
        </p:nvSpPr>
        <p:spPr>
          <a:xfrm rot="5400000" flipV="1">
            <a:off x="6716694" y="1462856"/>
            <a:ext cx="834947" cy="2367068"/>
          </a:xfrm>
          <a:prstGeom prst="bentArrow">
            <a:avLst>
              <a:gd name="adj1" fmla="val 14634"/>
              <a:gd name="adj2" fmla="val 20832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8" name="Pijl: omhoog 27">
            <a:extLst>
              <a:ext uri="{FF2B5EF4-FFF2-40B4-BE49-F238E27FC236}">
                <a16:creationId xmlns:a16="http://schemas.microsoft.com/office/drawing/2014/main" id="{171DD91B-DC40-496D-ACC0-FA7135AEE7BC}"/>
              </a:ext>
            </a:extLst>
          </p:cNvPr>
          <p:cNvSpPr/>
          <p:nvPr/>
        </p:nvSpPr>
        <p:spPr>
          <a:xfrm rot="11641822" flipH="1">
            <a:off x="5427143" y="5139857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Pijl: omhoog 28">
            <a:extLst>
              <a:ext uri="{FF2B5EF4-FFF2-40B4-BE49-F238E27FC236}">
                <a16:creationId xmlns:a16="http://schemas.microsoft.com/office/drawing/2014/main" id="{5DCCC8C6-3AEA-4954-8657-CF5077C8DF3B}"/>
              </a:ext>
            </a:extLst>
          </p:cNvPr>
          <p:cNvSpPr/>
          <p:nvPr/>
        </p:nvSpPr>
        <p:spPr>
          <a:xfrm rot="10800000">
            <a:off x="9674589" y="2902599"/>
            <a:ext cx="399882" cy="527767"/>
          </a:xfrm>
          <a:prstGeom prst="upArrow">
            <a:avLst>
              <a:gd name="adj1" fmla="val 2379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Pijl: omhoog 31">
            <a:extLst>
              <a:ext uri="{FF2B5EF4-FFF2-40B4-BE49-F238E27FC236}">
                <a16:creationId xmlns:a16="http://schemas.microsoft.com/office/drawing/2014/main" id="{6C233430-74EA-4D69-BFCD-A713DA61E2B8}"/>
              </a:ext>
            </a:extLst>
          </p:cNvPr>
          <p:cNvSpPr/>
          <p:nvPr/>
        </p:nvSpPr>
        <p:spPr>
          <a:xfrm rot="9577961" flipH="1">
            <a:off x="6619735" y="5129425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Pijl: omhoog 32">
            <a:extLst>
              <a:ext uri="{FF2B5EF4-FFF2-40B4-BE49-F238E27FC236}">
                <a16:creationId xmlns:a16="http://schemas.microsoft.com/office/drawing/2014/main" id="{20312046-3C5E-4996-BF3E-725A804668E0}"/>
              </a:ext>
            </a:extLst>
          </p:cNvPr>
          <p:cNvSpPr/>
          <p:nvPr/>
        </p:nvSpPr>
        <p:spPr>
          <a:xfrm rot="9577961" flipH="1">
            <a:off x="10560929" y="5158404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Pijl: omhoog 33">
            <a:extLst>
              <a:ext uri="{FF2B5EF4-FFF2-40B4-BE49-F238E27FC236}">
                <a16:creationId xmlns:a16="http://schemas.microsoft.com/office/drawing/2014/main" id="{29A3CBC7-7546-4FC9-88EF-B349D1FEBB27}"/>
              </a:ext>
            </a:extLst>
          </p:cNvPr>
          <p:cNvSpPr/>
          <p:nvPr/>
        </p:nvSpPr>
        <p:spPr>
          <a:xfrm rot="11641822" flipH="1">
            <a:off x="9178150" y="5145467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90110D00-CFDA-4255-8086-07513FD04922}"/>
              </a:ext>
            </a:extLst>
          </p:cNvPr>
          <p:cNvSpPr/>
          <p:nvPr/>
        </p:nvSpPr>
        <p:spPr>
          <a:xfrm>
            <a:off x="88170" y="1266112"/>
            <a:ext cx="3998660" cy="5751454"/>
          </a:xfrm>
          <a:prstGeom prst="ellipse">
            <a:avLst/>
          </a:prstGeom>
          <a:solidFill>
            <a:schemeClr val="accent5">
              <a:lumMod val="75000"/>
              <a:alpha val="2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Meestal geen irrigatiesysteem</a:t>
            </a:r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742B0CFF-9BE7-42CF-8937-A08D2A633395}"/>
              </a:ext>
            </a:extLst>
          </p:cNvPr>
          <p:cNvSpPr/>
          <p:nvPr/>
        </p:nvSpPr>
        <p:spPr>
          <a:xfrm>
            <a:off x="4058512" y="1266112"/>
            <a:ext cx="8322173" cy="57514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Meestal mét irrigatiesysteem</a:t>
            </a:r>
          </a:p>
        </p:txBody>
      </p:sp>
    </p:spTree>
    <p:extLst>
      <p:ext uri="{BB962C8B-B14F-4D97-AF65-F5344CB8AC3E}">
        <p14:creationId xmlns:p14="http://schemas.microsoft.com/office/powerpoint/2010/main" val="297570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/>
      <p:bldP spid="13" grpId="0"/>
      <p:bldP spid="14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AA2831E-48B7-4C1D-A4A0-256895C79402}"/>
              </a:ext>
            </a:extLst>
          </p:cNvPr>
          <p:cNvSpPr/>
          <p:nvPr/>
        </p:nvSpPr>
        <p:spPr>
          <a:xfrm>
            <a:off x="4501662" y="323556"/>
            <a:ext cx="2897944" cy="116761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Grondgebonden</a:t>
            </a:r>
            <a:r>
              <a:rPr lang="nl-NL" dirty="0"/>
              <a:t> </a:t>
            </a:r>
          </a:p>
        </p:txBody>
      </p:sp>
      <p:sp>
        <p:nvSpPr>
          <p:cNvPr id="5" name="Pijl: gebogen 4">
            <a:extLst>
              <a:ext uri="{FF2B5EF4-FFF2-40B4-BE49-F238E27FC236}">
                <a16:creationId xmlns:a16="http://schemas.microsoft.com/office/drawing/2014/main" id="{BC4144AB-AB6D-412C-9E33-6891DF2BAAE1}"/>
              </a:ext>
            </a:extLst>
          </p:cNvPr>
          <p:cNvSpPr/>
          <p:nvPr/>
        </p:nvSpPr>
        <p:spPr>
          <a:xfrm rot="5400000">
            <a:off x="8457392" y="-109829"/>
            <a:ext cx="834947" cy="2367066"/>
          </a:xfrm>
          <a:prstGeom prst="bentArrow">
            <a:avLst>
              <a:gd name="adj1" fmla="val 14634"/>
              <a:gd name="adj2" fmla="val 20832"/>
              <a:gd name="adj3" fmla="val 25000"/>
              <a:gd name="adj4" fmla="val 4375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97F4800-8608-46A6-A7C7-E3342FB3A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42869" y="656230"/>
            <a:ext cx="2367067" cy="853514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C07F3559-5511-455C-A29F-CFB7C3B0390D}"/>
              </a:ext>
            </a:extLst>
          </p:cNvPr>
          <p:cNvSpPr/>
          <p:nvPr/>
        </p:nvSpPr>
        <p:spPr>
          <a:xfrm>
            <a:off x="8271803" y="1634008"/>
            <a:ext cx="3193366" cy="13037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Living Wall </a:t>
            </a:r>
            <a:r>
              <a:rPr lang="nl-NL" sz="2400" dirty="0" err="1"/>
              <a:t>Systeems</a:t>
            </a:r>
            <a:endParaRPr lang="nl-NL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87B7B06C-5315-4F9C-BA37-403E557B8216}"/>
              </a:ext>
            </a:extLst>
          </p:cNvPr>
          <p:cNvSpPr/>
          <p:nvPr/>
        </p:nvSpPr>
        <p:spPr>
          <a:xfrm>
            <a:off x="405618" y="1634008"/>
            <a:ext cx="3193366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Groene Gevels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F4CB331-3354-495F-B89F-BCEDDA642AE5}"/>
              </a:ext>
            </a:extLst>
          </p:cNvPr>
          <p:cNvSpPr txBox="1"/>
          <p:nvPr/>
        </p:nvSpPr>
        <p:spPr>
          <a:xfrm>
            <a:off x="8874865" y="873649"/>
            <a:ext cx="136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Nee</a:t>
            </a:r>
            <a:endParaRPr lang="nl-NL" b="1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5B70349-5F90-41CC-8C00-23385042A38A}"/>
              </a:ext>
            </a:extLst>
          </p:cNvPr>
          <p:cNvSpPr txBox="1"/>
          <p:nvPr/>
        </p:nvSpPr>
        <p:spPr>
          <a:xfrm>
            <a:off x="2689274" y="866614"/>
            <a:ext cx="136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Ja</a:t>
            </a:r>
            <a:endParaRPr lang="nl-NL" b="1" dirty="0"/>
          </a:p>
        </p:txBody>
      </p:sp>
      <p:sp>
        <p:nvSpPr>
          <p:cNvPr id="14" name="Pijl: omhoog 13">
            <a:extLst>
              <a:ext uri="{FF2B5EF4-FFF2-40B4-BE49-F238E27FC236}">
                <a16:creationId xmlns:a16="http://schemas.microsoft.com/office/drawing/2014/main" id="{390AF0D9-7560-49C1-8348-A8AC63793A4E}"/>
              </a:ext>
            </a:extLst>
          </p:cNvPr>
          <p:cNvSpPr/>
          <p:nvPr/>
        </p:nvSpPr>
        <p:spPr>
          <a:xfrm rot="11542311">
            <a:off x="983834" y="3136900"/>
            <a:ext cx="463932" cy="1533378"/>
          </a:xfrm>
          <a:prstGeom prst="upArrow">
            <a:avLst>
              <a:gd name="adj1" fmla="val 237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93BAF57-D782-4551-BD22-A301135DC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17411" y="3161181"/>
            <a:ext cx="508991" cy="1518036"/>
          </a:xfrm>
          <a:prstGeom prst="rect">
            <a:avLst/>
          </a:prstGeom>
        </p:spPr>
      </p:pic>
      <p:sp>
        <p:nvSpPr>
          <p:cNvPr id="16" name="Ovaal 15">
            <a:extLst>
              <a:ext uri="{FF2B5EF4-FFF2-40B4-BE49-F238E27FC236}">
                <a16:creationId xmlns:a16="http://schemas.microsoft.com/office/drawing/2014/main" id="{3F2B03CF-F634-4298-AE06-9229A654D22D}"/>
              </a:ext>
            </a:extLst>
          </p:cNvPr>
          <p:cNvSpPr/>
          <p:nvPr/>
        </p:nvSpPr>
        <p:spPr>
          <a:xfrm>
            <a:off x="157516" y="4868390"/>
            <a:ext cx="1844785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Zonder klimhulp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0A4B1A2A-267F-4EEF-B974-86A25049D1B1}"/>
              </a:ext>
            </a:extLst>
          </p:cNvPr>
          <p:cNvSpPr/>
          <p:nvPr/>
        </p:nvSpPr>
        <p:spPr>
          <a:xfrm>
            <a:off x="2104009" y="4868390"/>
            <a:ext cx="1844785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Met klimhulp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4AEA6B02-4420-4063-A915-219386E76FFB}"/>
              </a:ext>
            </a:extLst>
          </p:cNvPr>
          <p:cNvSpPr/>
          <p:nvPr/>
        </p:nvSpPr>
        <p:spPr>
          <a:xfrm>
            <a:off x="8141271" y="3468302"/>
            <a:ext cx="3860816" cy="18492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Organisch substraat </a:t>
            </a:r>
            <a:r>
              <a:rPr lang="nl-NL" sz="2000" b="1" i="1" dirty="0"/>
              <a:t>voedend</a:t>
            </a:r>
            <a:r>
              <a:rPr lang="nl-NL" sz="2000" dirty="0"/>
              <a:t> </a:t>
            </a:r>
          </a:p>
          <a:p>
            <a:pPr algn="ctr"/>
            <a:r>
              <a:rPr lang="nl-NL" sz="2000" dirty="0"/>
              <a:t>(veenmos, potgrond </a:t>
            </a:r>
            <a:r>
              <a:rPr lang="nl-NL" sz="2000" dirty="0" err="1"/>
              <a:t>enz</a:t>
            </a:r>
            <a:r>
              <a:rPr lang="nl-NL" sz="2000" dirty="0"/>
              <a:t>)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20F2E156-FA18-4AA1-A606-F6DBB989E276}"/>
              </a:ext>
            </a:extLst>
          </p:cNvPr>
          <p:cNvSpPr/>
          <p:nvPr/>
        </p:nvSpPr>
        <p:spPr>
          <a:xfrm>
            <a:off x="4209936" y="3468302"/>
            <a:ext cx="3860816" cy="18492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Inerte substraat </a:t>
            </a:r>
          </a:p>
          <a:p>
            <a:pPr algn="ctr"/>
            <a:r>
              <a:rPr lang="nl-NL" sz="2000" b="1" i="1" dirty="0"/>
              <a:t>niet voedend </a:t>
            </a:r>
            <a:r>
              <a:rPr lang="nl-NL" sz="2000" dirty="0"/>
              <a:t> (hydrocultuur: steenwol, lavakorrel textiel </a:t>
            </a:r>
            <a:r>
              <a:rPr lang="nl-NL" sz="2000" dirty="0" err="1"/>
              <a:t>enz</a:t>
            </a:r>
            <a:r>
              <a:rPr lang="nl-NL" sz="2000" dirty="0"/>
              <a:t>)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81DF8557-25AB-4DB9-B7FD-9A79025BFCCD}"/>
              </a:ext>
            </a:extLst>
          </p:cNvPr>
          <p:cNvSpPr/>
          <p:nvPr/>
        </p:nvSpPr>
        <p:spPr>
          <a:xfrm>
            <a:off x="4887199" y="5697140"/>
            <a:ext cx="1125415" cy="11130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DIK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8B74EA59-3618-4EE5-AB9E-BF865FB889D9}"/>
              </a:ext>
            </a:extLst>
          </p:cNvPr>
          <p:cNvSpPr/>
          <p:nvPr/>
        </p:nvSpPr>
        <p:spPr>
          <a:xfrm>
            <a:off x="8743071" y="5679941"/>
            <a:ext cx="1125415" cy="11130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DIK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CD94E614-09F1-45BE-8E2A-D6B4AE26076B}"/>
              </a:ext>
            </a:extLst>
          </p:cNvPr>
          <p:cNvSpPr/>
          <p:nvPr/>
        </p:nvSpPr>
        <p:spPr>
          <a:xfrm>
            <a:off x="6483882" y="5699635"/>
            <a:ext cx="1125415" cy="5565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dun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D457DC12-C183-4744-982D-A68784872B90}"/>
              </a:ext>
            </a:extLst>
          </p:cNvPr>
          <p:cNvSpPr/>
          <p:nvPr/>
        </p:nvSpPr>
        <p:spPr>
          <a:xfrm>
            <a:off x="10339754" y="5798555"/>
            <a:ext cx="1125415" cy="5565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dun</a:t>
            </a:r>
          </a:p>
        </p:txBody>
      </p:sp>
      <p:sp>
        <p:nvSpPr>
          <p:cNvPr id="27" name="Pijl: gebogen 26">
            <a:extLst>
              <a:ext uri="{FF2B5EF4-FFF2-40B4-BE49-F238E27FC236}">
                <a16:creationId xmlns:a16="http://schemas.microsoft.com/office/drawing/2014/main" id="{9DC4A056-4330-4775-9617-864C8CF14195}"/>
              </a:ext>
            </a:extLst>
          </p:cNvPr>
          <p:cNvSpPr/>
          <p:nvPr/>
        </p:nvSpPr>
        <p:spPr>
          <a:xfrm rot="5400000" flipV="1">
            <a:off x="6716694" y="1462856"/>
            <a:ext cx="834947" cy="2367068"/>
          </a:xfrm>
          <a:prstGeom prst="bentArrow">
            <a:avLst>
              <a:gd name="adj1" fmla="val 14634"/>
              <a:gd name="adj2" fmla="val 20832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8" name="Pijl: omhoog 27">
            <a:extLst>
              <a:ext uri="{FF2B5EF4-FFF2-40B4-BE49-F238E27FC236}">
                <a16:creationId xmlns:a16="http://schemas.microsoft.com/office/drawing/2014/main" id="{171DD91B-DC40-496D-ACC0-FA7135AEE7BC}"/>
              </a:ext>
            </a:extLst>
          </p:cNvPr>
          <p:cNvSpPr/>
          <p:nvPr/>
        </p:nvSpPr>
        <p:spPr>
          <a:xfrm rot="11641822" flipH="1">
            <a:off x="5427143" y="5139857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Pijl: omhoog 28">
            <a:extLst>
              <a:ext uri="{FF2B5EF4-FFF2-40B4-BE49-F238E27FC236}">
                <a16:creationId xmlns:a16="http://schemas.microsoft.com/office/drawing/2014/main" id="{5DCCC8C6-3AEA-4954-8657-CF5077C8DF3B}"/>
              </a:ext>
            </a:extLst>
          </p:cNvPr>
          <p:cNvSpPr/>
          <p:nvPr/>
        </p:nvSpPr>
        <p:spPr>
          <a:xfrm rot="10800000">
            <a:off x="9674589" y="2902599"/>
            <a:ext cx="399882" cy="527767"/>
          </a:xfrm>
          <a:prstGeom prst="upArrow">
            <a:avLst>
              <a:gd name="adj1" fmla="val 2379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Pijl: omhoog 31">
            <a:extLst>
              <a:ext uri="{FF2B5EF4-FFF2-40B4-BE49-F238E27FC236}">
                <a16:creationId xmlns:a16="http://schemas.microsoft.com/office/drawing/2014/main" id="{6C233430-74EA-4D69-BFCD-A713DA61E2B8}"/>
              </a:ext>
            </a:extLst>
          </p:cNvPr>
          <p:cNvSpPr/>
          <p:nvPr/>
        </p:nvSpPr>
        <p:spPr>
          <a:xfrm rot="9577961" flipH="1">
            <a:off x="6619735" y="5129425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Pijl: omhoog 32">
            <a:extLst>
              <a:ext uri="{FF2B5EF4-FFF2-40B4-BE49-F238E27FC236}">
                <a16:creationId xmlns:a16="http://schemas.microsoft.com/office/drawing/2014/main" id="{20312046-3C5E-4996-BF3E-725A804668E0}"/>
              </a:ext>
            </a:extLst>
          </p:cNvPr>
          <p:cNvSpPr/>
          <p:nvPr/>
        </p:nvSpPr>
        <p:spPr>
          <a:xfrm rot="9577961" flipH="1">
            <a:off x="10560929" y="5158404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Pijl: omhoog 33">
            <a:extLst>
              <a:ext uri="{FF2B5EF4-FFF2-40B4-BE49-F238E27FC236}">
                <a16:creationId xmlns:a16="http://schemas.microsoft.com/office/drawing/2014/main" id="{29A3CBC7-7546-4FC9-88EF-B349D1FEBB27}"/>
              </a:ext>
            </a:extLst>
          </p:cNvPr>
          <p:cNvSpPr/>
          <p:nvPr/>
        </p:nvSpPr>
        <p:spPr>
          <a:xfrm rot="11641822" flipH="1">
            <a:off x="9178150" y="5145467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D7FB81B-7B21-4310-A06F-4F276940AB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45" t="3876"/>
          <a:stretch/>
        </p:blipFill>
        <p:spPr>
          <a:xfrm>
            <a:off x="2039009" y="4691061"/>
            <a:ext cx="1945757" cy="182994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7AC4354-28FA-49B7-B814-B5407E1288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33"/>
          <a:stretch/>
        </p:blipFill>
        <p:spPr>
          <a:xfrm>
            <a:off x="103791" y="4668214"/>
            <a:ext cx="1918625" cy="184928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E0D0D71-7CE4-4075-BEC9-7397B7D9CF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339"/>
          <a:stretch/>
        </p:blipFill>
        <p:spPr>
          <a:xfrm>
            <a:off x="10074692" y="4715600"/>
            <a:ext cx="1972993" cy="18509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C4681B4-24C4-4E3E-8004-BC4745BC90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184" r="3190"/>
          <a:stretch/>
        </p:blipFill>
        <p:spPr>
          <a:xfrm>
            <a:off x="6142643" y="4675999"/>
            <a:ext cx="1849441" cy="181823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D9BBCFA-B444-4F1C-9B73-5579105199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814" r="19904"/>
          <a:stretch/>
        </p:blipFill>
        <p:spPr>
          <a:xfrm>
            <a:off x="4347610" y="4668214"/>
            <a:ext cx="1787090" cy="183054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A55B48A-5EA8-4BD8-94B3-F1EF8ABE5D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633" t="9092" r="21565"/>
          <a:stretch/>
        </p:blipFill>
        <p:spPr>
          <a:xfrm>
            <a:off x="8137552" y="4698957"/>
            <a:ext cx="1939176" cy="18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AA2831E-48B7-4C1D-A4A0-256895C79402}"/>
              </a:ext>
            </a:extLst>
          </p:cNvPr>
          <p:cNvSpPr/>
          <p:nvPr/>
        </p:nvSpPr>
        <p:spPr>
          <a:xfrm>
            <a:off x="4501662" y="323556"/>
            <a:ext cx="2897944" cy="116761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Grondgebonden</a:t>
            </a:r>
            <a:r>
              <a:rPr lang="nl-NL" dirty="0"/>
              <a:t> </a:t>
            </a:r>
          </a:p>
        </p:txBody>
      </p:sp>
      <p:sp>
        <p:nvSpPr>
          <p:cNvPr id="5" name="Pijl: gebogen 4">
            <a:extLst>
              <a:ext uri="{FF2B5EF4-FFF2-40B4-BE49-F238E27FC236}">
                <a16:creationId xmlns:a16="http://schemas.microsoft.com/office/drawing/2014/main" id="{BC4144AB-AB6D-412C-9E33-6891DF2BAAE1}"/>
              </a:ext>
            </a:extLst>
          </p:cNvPr>
          <p:cNvSpPr/>
          <p:nvPr/>
        </p:nvSpPr>
        <p:spPr>
          <a:xfrm rot="5400000">
            <a:off x="8457392" y="-109829"/>
            <a:ext cx="834947" cy="2367066"/>
          </a:xfrm>
          <a:prstGeom prst="bentArrow">
            <a:avLst>
              <a:gd name="adj1" fmla="val 14634"/>
              <a:gd name="adj2" fmla="val 20832"/>
              <a:gd name="adj3" fmla="val 25000"/>
              <a:gd name="adj4" fmla="val 4375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97F4800-8608-46A6-A7C7-E3342FB3A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42869" y="656230"/>
            <a:ext cx="2367067" cy="853514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C07F3559-5511-455C-A29F-CFB7C3B0390D}"/>
              </a:ext>
            </a:extLst>
          </p:cNvPr>
          <p:cNvSpPr/>
          <p:nvPr/>
        </p:nvSpPr>
        <p:spPr>
          <a:xfrm>
            <a:off x="8271803" y="1634008"/>
            <a:ext cx="3193366" cy="13037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Living Wall </a:t>
            </a:r>
            <a:r>
              <a:rPr lang="nl-NL" sz="2400" dirty="0" err="1"/>
              <a:t>Systeems</a:t>
            </a:r>
            <a:endParaRPr lang="nl-NL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87B7B06C-5315-4F9C-BA37-403E557B8216}"/>
              </a:ext>
            </a:extLst>
          </p:cNvPr>
          <p:cNvSpPr/>
          <p:nvPr/>
        </p:nvSpPr>
        <p:spPr>
          <a:xfrm>
            <a:off x="405618" y="1634008"/>
            <a:ext cx="3193366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Groene Gevels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F4CB331-3354-495F-B89F-BCEDDA642AE5}"/>
              </a:ext>
            </a:extLst>
          </p:cNvPr>
          <p:cNvSpPr txBox="1"/>
          <p:nvPr/>
        </p:nvSpPr>
        <p:spPr>
          <a:xfrm>
            <a:off x="8874865" y="873649"/>
            <a:ext cx="136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Nee</a:t>
            </a:r>
            <a:endParaRPr lang="nl-NL" b="1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5B70349-5F90-41CC-8C00-23385042A38A}"/>
              </a:ext>
            </a:extLst>
          </p:cNvPr>
          <p:cNvSpPr txBox="1"/>
          <p:nvPr/>
        </p:nvSpPr>
        <p:spPr>
          <a:xfrm>
            <a:off x="2689274" y="866614"/>
            <a:ext cx="136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Ja</a:t>
            </a:r>
            <a:endParaRPr lang="nl-NL" b="1" dirty="0"/>
          </a:p>
        </p:txBody>
      </p:sp>
      <p:sp>
        <p:nvSpPr>
          <p:cNvPr id="14" name="Pijl: omhoog 13">
            <a:extLst>
              <a:ext uri="{FF2B5EF4-FFF2-40B4-BE49-F238E27FC236}">
                <a16:creationId xmlns:a16="http://schemas.microsoft.com/office/drawing/2014/main" id="{390AF0D9-7560-49C1-8348-A8AC63793A4E}"/>
              </a:ext>
            </a:extLst>
          </p:cNvPr>
          <p:cNvSpPr/>
          <p:nvPr/>
        </p:nvSpPr>
        <p:spPr>
          <a:xfrm rot="11542311">
            <a:off x="983834" y="3136900"/>
            <a:ext cx="463932" cy="1533378"/>
          </a:xfrm>
          <a:prstGeom prst="upArrow">
            <a:avLst>
              <a:gd name="adj1" fmla="val 237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93BAF57-D782-4551-BD22-A301135DC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17411" y="3161181"/>
            <a:ext cx="508991" cy="1518036"/>
          </a:xfrm>
          <a:prstGeom prst="rect">
            <a:avLst/>
          </a:prstGeom>
        </p:spPr>
      </p:pic>
      <p:sp>
        <p:nvSpPr>
          <p:cNvPr id="16" name="Ovaal 15">
            <a:extLst>
              <a:ext uri="{FF2B5EF4-FFF2-40B4-BE49-F238E27FC236}">
                <a16:creationId xmlns:a16="http://schemas.microsoft.com/office/drawing/2014/main" id="{3F2B03CF-F634-4298-AE06-9229A654D22D}"/>
              </a:ext>
            </a:extLst>
          </p:cNvPr>
          <p:cNvSpPr/>
          <p:nvPr/>
        </p:nvSpPr>
        <p:spPr>
          <a:xfrm>
            <a:off x="157516" y="4868390"/>
            <a:ext cx="1844785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Zonder klimhulp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0A4B1A2A-267F-4EEF-B974-86A25049D1B1}"/>
              </a:ext>
            </a:extLst>
          </p:cNvPr>
          <p:cNvSpPr/>
          <p:nvPr/>
        </p:nvSpPr>
        <p:spPr>
          <a:xfrm>
            <a:off x="2104009" y="4868390"/>
            <a:ext cx="1844785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Met klimhulp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4AEA6B02-4420-4063-A915-219386E76FFB}"/>
              </a:ext>
            </a:extLst>
          </p:cNvPr>
          <p:cNvSpPr/>
          <p:nvPr/>
        </p:nvSpPr>
        <p:spPr>
          <a:xfrm>
            <a:off x="8141271" y="3468302"/>
            <a:ext cx="3860816" cy="18492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Organisch substraat </a:t>
            </a:r>
            <a:r>
              <a:rPr lang="nl-NL" sz="2000" b="1" i="1" dirty="0"/>
              <a:t>voedend</a:t>
            </a:r>
            <a:r>
              <a:rPr lang="nl-NL" sz="2000" dirty="0"/>
              <a:t> </a:t>
            </a:r>
          </a:p>
          <a:p>
            <a:pPr algn="ctr"/>
            <a:r>
              <a:rPr lang="nl-NL" sz="2000" dirty="0"/>
              <a:t>(veenmos, potgrond </a:t>
            </a:r>
            <a:r>
              <a:rPr lang="nl-NL" sz="2000" dirty="0" err="1"/>
              <a:t>enz</a:t>
            </a:r>
            <a:r>
              <a:rPr lang="nl-NL" sz="2000" dirty="0"/>
              <a:t>)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20F2E156-FA18-4AA1-A606-F6DBB989E276}"/>
              </a:ext>
            </a:extLst>
          </p:cNvPr>
          <p:cNvSpPr/>
          <p:nvPr/>
        </p:nvSpPr>
        <p:spPr>
          <a:xfrm>
            <a:off x="4209936" y="3468302"/>
            <a:ext cx="3860816" cy="18492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Inerte substraat </a:t>
            </a:r>
          </a:p>
          <a:p>
            <a:pPr algn="ctr"/>
            <a:r>
              <a:rPr lang="nl-NL" sz="2000" b="1" i="1" dirty="0"/>
              <a:t>niet voedend </a:t>
            </a:r>
            <a:r>
              <a:rPr lang="nl-NL" sz="2000" dirty="0"/>
              <a:t> (hydrocultuur: steenwol, lavakorrel textiel </a:t>
            </a:r>
            <a:r>
              <a:rPr lang="nl-NL" sz="2000" dirty="0" err="1"/>
              <a:t>enz</a:t>
            </a:r>
            <a:r>
              <a:rPr lang="nl-NL" sz="2000" dirty="0"/>
              <a:t>)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81DF8557-25AB-4DB9-B7FD-9A79025BFCCD}"/>
              </a:ext>
            </a:extLst>
          </p:cNvPr>
          <p:cNvSpPr/>
          <p:nvPr/>
        </p:nvSpPr>
        <p:spPr>
          <a:xfrm>
            <a:off x="4887199" y="5697140"/>
            <a:ext cx="1125415" cy="11130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DIK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8B74EA59-3618-4EE5-AB9E-BF865FB889D9}"/>
              </a:ext>
            </a:extLst>
          </p:cNvPr>
          <p:cNvSpPr/>
          <p:nvPr/>
        </p:nvSpPr>
        <p:spPr>
          <a:xfrm>
            <a:off x="8743071" y="5679941"/>
            <a:ext cx="1125415" cy="11130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DIK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CD94E614-09F1-45BE-8E2A-D6B4AE26076B}"/>
              </a:ext>
            </a:extLst>
          </p:cNvPr>
          <p:cNvSpPr/>
          <p:nvPr/>
        </p:nvSpPr>
        <p:spPr>
          <a:xfrm>
            <a:off x="6483882" y="5699635"/>
            <a:ext cx="1125415" cy="5565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dun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D457DC12-C183-4744-982D-A68784872B90}"/>
              </a:ext>
            </a:extLst>
          </p:cNvPr>
          <p:cNvSpPr/>
          <p:nvPr/>
        </p:nvSpPr>
        <p:spPr>
          <a:xfrm>
            <a:off x="10339754" y="5798555"/>
            <a:ext cx="1125415" cy="5565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dun</a:t>
            </a:r>
          </a:p>
        </p:txBody>
      </p:sp>
      <p:sp>
        <p:nvSpPr>
          <p:cNvPr id="27" name="Pijl: gebogen 26">
            <a:extLst>
              <a:ext uri="{FF2B5EF4-FFF2-40B4-BE49-F238E27FC236}">
                <a16:creationId xmlns:a16="http://schemas.microsoft.com/office/drawing/2014/main" id="{9DC4A056-4330-4775-9617-864C8CF14195}"/>
              </a:ext>
            </a:extLst>
          </p:cNvPr>
          <p:cNvSpPr/>
          <p:nvPr/>
        </p:nvSpPr>
        <p:spPr>
          <a:xfrm rot="5400000" flipV="1">
            <a:off x="6716694" y="1462856"/>
            <a:ext cx="834947" cy="2367068"/>
          </a:xfrm>
          <a:prstGeom prst="bentArrow">
            <a:avLst>
              <a:gd name="adj1" fmla="val 14634"/>
              <a:gd name="adj2" fmla="val 20832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8" name="Pijl: omhoog 27">
            <a:extLst>
              <a:ext uri="{FF2B5EF4-FFF2-40B4-BE49-F238E27FC236}">
                <a16:creationId xmlns:a16="http://schemas.microsoft.com/office/drawing/2014/main" id="{171DD91B-DC40-496D-ACC0-FA7135AEE7BC}"/>
              </a:ext>
            </a:extLst>
          </p:cNvPr>
          <p:cNvSpPr/>
          <p:nvPr/>
        </p:nvSpPr>
        <p:spPr>
          <a:xfrm rot="11641822" flipH="1">
            <a:off x="5427143" y="5139857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Pijl: omhoog 28">
            <a:extLst>
              <a:ext uri="{FF2B5EF4-FFF2-40B4-BE49-F238E27FC236}">
                <a16:creationId xmlns:a16="http://schemas.microsoft.com/office/drawing/2014/main" id="{5DCCC8C6-3AEA-4954-8657-CF5077C8DF3B}"/>
              </a:ext>
            </a:extLst>
          </p:cNvPr>
          <p:cNvSpPr/>
          <p:nvPr/>
        </p:nvSpPr>
        <p:spPr>
          <a:xfrm rot="10800000">
            <a:off x="9674589" y="2902599"/>
            <a:ext cx="399882" cy="527767"/>
          </a:xfrm>
          <a:prstGeom prst="upArrow">
            <a:avLst>
              <a:gd name="adj1" fmla="val 2379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Pijl: omhoog 31">
            <a:extLst>
              <a:ext uri="{FF2B5EF4-FFF2-40B4-BE49-F238E27FC236}">
                <a16:creationId xmlns:a16="http://schemas.microsoft.com/office/drawing/2014/main" id="{6C233430-74EA-4D69-BFCD-A713DA61E2B8}"/>
              </a:ext>
            </a:extLst>
          </p:cNvPr>
          <p:cNvSpPr/>
          <p:nvPr/>
        </p:nvSpPr>
        <p:spPr>
          <a:xfrm rot="9577961" flipH="1">
            <a:off x="6619735" y="5129425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Pijl: omhoog 32">
            <a:extLst>
              <a:ext uri="{FF2B5EF4-FFF2-40B4-BE49-F238E27FC236}">
                <a16:creationId xmlns:a16="http://schemas.microsoft.com/office/drawing/2014/main" id="{20312046-3C5E-4996-BF3E-725A804668E0}"/>
              </a:ext>
            </a:extLst>
          </p:cNvPr>
          <p:cNvSpPr/>
          <p:nvPr/>
        </p:nvSpPr>
        <p:spPr>
          <a:xfrm rot="9577961" flipH="1">
            <a:off x="10560929" y="5158404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Pijl: omhoog 33">
            <a:extLst>
              <a:ext uri="{FF2B5EF4-FFF2-40B4-BE49-F238E27FC236}">
                <a16:creationId xmlns:a16="http://schemas.microsoft.com/office/drawing/2014/main" id="{29A3CBC7-7546-4FC9-88EF-B349D1FEBB27}"/>
              </a:ext>
            </a:extLst>
          </p:cNvPr>
          <p:cNvSpPr/>
          <p:nvPr/>
        </p:nvSpPr>
        <p:spPr>
          <a:xfrm rot="11641822" flipH="1">
            <a:off x="9178150" y="5145467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E115A5E1-AE48-4553-82B5-EBA8AC213EBB}"/>
              </a:ext>
            </a:extLst>
          </p:cNvPr>
          <p:cNvSpPr/>
          <p:nvPr/>
        </p:nvSpPr>
        <p:spPr>
          <a:xfrm>
            <a:off x="1677166" y="2040222"/>
            <a:ext cx="9224632" cy="2451723"/>
          </a:xfrm>
          <a:prstGeom prst="ellipse">
            <a:avLst/>
          </a:prstGeom>
          <a:solidFill>
            <a:srgbClr val="FFE6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chemeClr val="tx1"/>
                </a:solidFill>
              </a:rPr>
              <a:t>Wat zijn de voor- en nadelen</a:t>
            </a:r>
          </a:p>
        </p:txBody>
      </p:sp>
    </p:spTree>
    <p:extLst>
      <p:ext uri="{BB962C8B-B14F-4D97-AF65-F5344CB8AC3E}">
        <p14:creationId xmlns:p14="http://schemas.microsoft.com/office/powerpoint/2010/main" val="35722183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D3654F-5865-43EC-AD54-7060B947D9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ED6354-A40A-4762-BCEE-451AF41718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AB3002-70A4-498C-8BD3-6EC505FA316D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34354c1b-6b8c-435b-ad50-990538c19557"/>
    <ds:schemaRef ds:uri="http://schemas.microsoft.com/office/infopath/2007/PartnerControls"/>
    <ds:schemaRef ds:uri="47a28104-336f-447d-946e-e305ac2bcd47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137</Words>
  <Application>Microsoft Office PowerPoint</Application>
  <PresentationFormat>Breedbeeld</PresentationFormat>
  <Paragraphs>50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Groene gevels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Groene gevels</dc:title>
  <dc:creator>Stijn Weijermars</dc:creator>
  <cp:lastModifiedBy>Stijn Weijermars</cp:lastModifiedBy>
  <cp:revision>1</cp:revision>
  <dcterms:created xsi:type="dcterms:W3CDTF">2019-09-24T07:42:15Z</dcterms:created>
  <dcterms:modified xsi:type="dcterms:W3CDTF">2019-09-24T07:43:29Z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